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4" r:id="rId2"/>
    <p:sldId id="282" r:id="rId3"/>
    <p:sldId id="289" r:id="rId4"/>
    <p:sldId id="290" r:id="rId5"/>
    <p:sldId id="291" r:id="rId6"/>
    <p:sldId id="294" r:id="rId7"/>
    <p:sldId id="295" r:id="rId8"/>
    <p:sldId id="292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Verhouding melkveerassen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Aantal koeien in 2015 in NL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42-4537-AEF2-1BB153A613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42-4537-AEF2-1BB153A613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42-4537-AEF2-1BB153A613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42-4537-AEF2-1BB153A613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542-4537-AEF2-1BB153A613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542-4537-AEF2-1BB153A6130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542-4537-AEF2-1BB153A6130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542-4537-AEF2-1BB153A6130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542-4537-AEF2-1BB153A61303}"/>
              </c:ext>
            </c:extLst>
          </c:dPt>
          <c:cat>
            <c:strRef>
              <c:f>Blad1!$A$2:$A$10</c:f>
              <c:strCache>
                <c:ptCount val="9"/>
                <c:pt idx="0">
                  <c:v>HF Zwartbont</c:v>
                </c:pt>
                <c:pt idx="1">
                  <c:v>HF Roodbont</c:v>
                </c:pt>
                <c:pt idx="2">
                  <c:v>MRIJ</c:v>
                </c:pt>
                <c:pt idx="3">
                  <c:v>FH</c:v>
                </c:pt>
                <c:pt idx="4">
                  <c:v>Blaarkop</c:v>
                </c:pt>
                <c:pt idx="5">
                  <c:v>Jersey</c:v>
                </c:pt>
                <c:pt idx="6">
                  <c:v>Montbeliarde</c:v>
                </c:pt>
                <c:pt idx="7">
                  <c:v>Brown Swiss</c:v>
                </c:pt>
                <c:pt idx="8">
                  <c:v>Fleckvieh</c:v>
                </c:pt>
              </c:strCache>
            </c:strRef>
          </c:cat>
          <c:val>
            <c:numRef>
              <c:f>Blad1!$B$2:$B$10</c:f>
              <c:numCache>
                <c:formatCode>#,##0</c:formatCode>
                <c:ptCount val="9"/>
                <c:pt idx="0">
                  <c:v>597312</c:v>
                </c:pt>
                <c:pt idx="1">
                  <c:v>125540</c:v>
                </c:pt>
                <c:pt idx="2">
                  <c:v>7419</c:v>
                </c:pt>
                <c:pt idx="3" formatCode="General">
                  <c:v>708</c:v>
                </c:pt>
                <c:pt idx="4" formatCode="General">
                  <c:v>752</c:v>
                </c:pt>
                <c:pt idx="5" formatCode="General">
                  <c:v>816</c:v>
                </c:pt>
                <c:pt idx="6">
                  <c:v>1267</c:v>
                </c:pt>
                <c:pt idx="7" formatCode="General">
                  <c:v>253</c:v>
                </c:pt>
                <c:pt idx="8">
                  <c:v>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542-4537-AEF2-1BB153A61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Verhouding (zonder HF)</a:t>
            </a:r>
          </a:p>
        </c:rich>
      </c:tx>
      <c:layout>
        <c:manualLayout>
          <c:xMode val="edge"/>
          <c:yMode val="edge"/>
          <c:x val="0.2084721236155393"/>
          <c:y val="3.5525089589642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Aantal koeien in 2015 in NL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D3-4862-A94A-BC83277CA67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D3-4862-A94A-BC83277CA67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D3-4862-A94A-BC83277CA67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D3-4862-A94A-BC83277CA67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D3-4862-A94A-BC83277CA67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ED3-4862-A94A-BC83277CA67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ED3-4862-A94A-BC83277CA677}"/>
              </c:ext>
            </c:extLst>
          </c:dPt>
          <c:cat>
            <c:strRef>
              <c:f>Blad1!$A$2:$A$8</c:f>
              <c:strCache>
                <c:ptCount val="7"/>
                <c:pt idx="0">
                  <c:v>MRIJ</c:v>
                </c:pt>
                <c:pt idx="1">
                  <c:v>FH</c:v>
                </c:pt>
                <c:pt idx="2">
                  <c:v>Blaarkop</c:v>
                </c:pt>
                <c:pt idx="3">
                  <c:v>Jersey</c:v>
                </c:pt>
                <c:pt idx="4">
                  <c:v>Montbeliarde</c:v>
                </c:pt>
                <c:pt idx="5">
                  <c:v>Brown Swiss</c:v>
                </c:pt>
                <c:pt idx="6">
                  <c:v>Fleckvieh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 formatCode="#,##0">
                  <c:v>7419</c:v>
                </c:pt>
                <c:pt idx="1">
                  <c:v>708</c:v>
                </c:pt>
                <c:pt idx="2">
                  <c:v>752</c:v>
                </c:pt>
                <c:pt idx="3">
                  <c:v>816</c:v>
                </c:pt>
                <c:pt idx="4" formatCode="#,##0">
                  <c:v>1267</c:v>
                </c:pt>
                <c:pt idx="5">
                  <c:v>253</c:v>
                </c:pt>
                <c:pt idx="6" formatCode="#,##0">
                  <c:v>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D3-4862-A94A-BC83277CA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18-6-2019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nl/url?sa=i&amp;rct=j&amp;q=&amp;esrc=s&amp;source=images&amp;cd=&amp;cad=rja&amp;uact=8&amp;ved=0ahUKEwiLw-Hm0orPAhXLvBoKHQr3AHQQjRwIBw&amp;url=http://www.hartstocht.net/kavelpad/&amp;bvm=bv.132479545,d.d2s&amp;psig=AFQjCNHAc6MUoZjKT_m2uGLzHFh-DpMfJw&amp;ust=14737977919294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nl/url?sa=i&amp;rct=j&amp;q=&amp;esrc=s&amp;source=images&amp;cd=&amp;cad=rja&amp;uact=8&amp;ved=0ahUKEwjhua6NxIrPAhXMfRoKHYdBAasQjRwIBw&amp;url=http://www.wageningenur.nl/nl/activiteit/Symposium-kalverhouderij-en-melkveehouderij-Dag-van-het-Kalf.htm&amp;bvm=bv.132479545,d.ZGg&amp;psig=AFQjCNHiCbmtQeqbVDLwAKvHFhaVRAJIbQ&amp;ust=14737938098268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nl/url?sa=i&amp;rct=j&amp;q=&amp;esrc=s&amp;source=images&amp;cd=&amp;cad=rja&amp;uact=8&amp;ved=0ahUKEwj03-jFy4rPAhUD1hoKHW8UC2cQjRwIBw&amp;url=http://www.rundvleesco.nl/loeiende-koe-blijkt-laaiende-buurman/&amp;bvm=bv.132479545,d.d2s&amp;psig=AFQjCNE29EyZ3VNLlDl_K5emXmFM3sZKIQ&amp;ust=14737958536462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nl/url?sa=i&amp;rct=j&amp;q=&amp;esrc=s&amp;source=images&amp;cd=&amp;cad=rja&amp;uact=8&amp;ved=0ahUKEwjQkp2ry4rPAhVJQBoKHXUMAVcQjRwIBw&amp;url=http://www.milkstory.nl/artikel/vraag-antwoord-geven-grazende-koeien-gezondere-melk&amp;bvm=bv.132479545,d.d2s&amp;psig=AFQjCNFO4fsQ3OO7a4_NkAi1bTO49tHbog&amp;ust=147379579815764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nl/url?sa=i&amp;rct=j&amp;q=&amp;esrc=s&amp;source=images&amp;cd=&amp;cad=rja&amp;uact=8&amp;ved=0ahUKEwiN7ZLsmIjPAhXLnRoKHRvCBuAQjRwIBw&amp;url=http://www.buffalofarmtwente.nl/c-3428042/koeien/&amp;psig=AFQjCNHZHyePRPnvBXhTA4wZbH7u78uaYg&amp;ust=147371346587715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85B-4nWeZ4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 smtClean="0"/>
              <a:t>Natuurlijk </a:t>
            </a:r>
            <a:r>
              <a:rPr lang="nl-NL" sz="3900" b="1" dirty="0"/>
              <a:t>gedrag bij </a:t>
            </a:r>
            <a:r>
              <a:rPr lang="nl-NL" sz="3900" b="1" dirty="0" smtClean="0"/>
              <a:t>runderen</a:t>
            </a:r>
            <a:endParaRPr lang="nl-NL" sz="3900" b="1" dirty="0"/>
          </a:p>
          <a:p>
            <a:endParaRPr lang="nl-NL" sz="3900" b="1" dirty="0"/>
          </a:p>
          <a:p>
            <a:r>
              <a:rPr lang="nl-NL" dirty="0" smtClean="0"/>
              <a:t>-Gedrag </a:t>
            </a:r>
            <a:r>
              <a:rPr lang="nl-NL" dirty="0"/>
              <a:t>&amp; </a:t>
            </a:r>
            <a:r>
              <a:rPr lang="nl-NL" dirty="0" smtClean="0"/>
              <a:t>Welzijn-</a:t>
            </a:r>
            <a:endParaRPr lang="nl-NL" dirty="0"/>
          </a:p>
          <a:p>
            <a:endParaRPr lang="nl-NL" dirty="0"/>
          </a:p>
          <a:p>
            <a:r>
              <a:rPr lang="nl-NL" sz="2100" dirty="0"/>
              <a:t>(Onderdeel van IBS Onderhouden)</a:t>
            </a:r>
          </a:p>
        </p:txBody>
      </p:sp>
    </p:spTree>
    <p:extLst>
      <p:ext uri="{BB962C8B-B14F-4D97-AF65-F5344CB8AC3E}">
        <p14:creationId xmlns:p14="http://schemas.microsoft.com/office/powerpoint/2010/main" val="3607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 gedrag (jonge dieren)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Kalveren kunnen snel lopen na de geboorte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Vegetatie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Moeder-kalf relatie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Inprenting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Associatief gedrag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Spelgedrag: aanleren van sociale vaardigheden. Dit begint na 2 weken.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Schijngevechten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Rennen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Elkaar beklimmen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Bokken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Schoppen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Hoofdschudden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Met poten schrapen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Vocaliseren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20826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 gedrag (jonge dieren)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/>
              <a:t>Rusten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1 – 5 weken	: 90% liggen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21- 25 weken	: 75% liggen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/>
              <a:t>Stierkalveren: minder interactie met hun moeder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/>
              <a:t>Zogen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Vaak tot het volgende kalf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5 dagen oud: 5 tot 14 keer per dag à 8 min.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10 maanden: 3 keer per dag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400 dagen: 1,5 keer per dag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/>
              <a:t>Crèchevorming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65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Onderhoudsgedrag: voeropname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Ruwvoer grazen: 6 tot 9 uur, vooral rondom zonsopgang en zonsondergang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Beruiken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Herkauwen vanuit een veilige beschutting: 4 tot 6 uur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693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Onderhoudsgedrag: drinken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Zuigen het water naar binnen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2 tot 10 maal per dag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De wateropname is afhankelijk van: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err="1" smtClean="0"/>
              <a:t>ds</a:t>
            </a:r>
            <a:r>
              <a:rPr lang="nl-NL" sz="2000" dirty="0" smtClean="0"/>
              <a:t>-stofgehalte van het voer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omgevingstemperatuur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e</a:t>
            </a:r>
            <a:r>
              <a:rPr lang="nl-NL" sz="2000" dirty="0" smtClean="0"/>
              <a:t>iwitgehalte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z</a:t>
            </a:r>
            <a:r>
              <a:rPr lang="nl-NL" sz="2000" dirty="0" smtClean="0"/>
              <a:t>outgehalte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r</a:t>
            </a:r>
            <a:r>
              <a:rPr lang="nl-NL" sz="2000" dirty="0" smtClean="0"/>
              <a:t>eproductiestadium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melkgift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23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6645424" cy="648072"/>
          </a:xfrm>
        </p:spPr>
        <p:txBody>
          <a:bodyPr/>
          <a:lstStyle/>
          <a:p>
            <a:r>
              <a:rPr lang="nl-NL" dirty="0" smtClean="0"/>
              <a:t>Onderhoudsgedrag: bewegen en liggen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94491" y="1844824"/>
            <a:ext cx="663508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Nodig voor water, voer en bescherming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Lopen: 1 tot 13 kilometer, soms 40 km in 2 dagen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Voor een goede conditie: 3 tot 4 kilometer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Liggen: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Ruiken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Knielen door de voorpoten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Achterbenen naar voren gebracht en buigt deze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Opstaan: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Richt eerst de voorhand en beweegt het gewicht naar voren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Daarna wordt de achterhand opgericht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1600" dirty="0"/>
          </a:p>
        </p:txBody>
      </p:sp>
      <p:pic>
        <p:nvPicPr>
          <p:cNvPr id="4" name="Afbeelding 3" descr="Afbeeldingsresultaat voor koeien op kavelpad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891763" cy="120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32282" t="43000" r="30847" b="46500"/>
          <a:stretch/>
        </p:blipFill>
        <p:spPr>
          <a:xfrm rot="10800000">
            <a:off x="1979712" y="5373216"/>
            <a:ext cx="67430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Onderhoudsgedrag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616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Lichaamsverzorging: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Tong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Achterpoten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Sociaal likken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Schuren aan voorwerpen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Staart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Mesten (10 – 18) en urineren (10): niet op specifieke plekken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Slapen: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Alerte waakzaamheid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Dommelen: 1/3 van de dag en ½ van de nacht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Rustige slaap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Diepe slaap: met name ‘s nachts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Exploratief: beruiken en likken van voorwerpen met name bij jonge dieren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Thermoregulatie: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Koeien kunnen goed tegen kou, mits……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Verkoeling: schaduw of met de voorpoten in het water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06008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8881" y="980728"/>
            <a:ext cx="6645424" cy="648072"/>
          </a:xfrm>
        </p:spPr>
        <p:txBody>
          <a:bodyPr/>
          <a:lstStyle/>
          <a:p>
            <a:r>
              <a:rPr lang="nl-NL" dirty="0" smtClean="0"/>
              <a:t>Voortplantingsgedrag: seksueel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988840"/>
            <a:ext cx="6635080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Tochtig =&gt; onrustig: opgemerkt door de stier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Isoleren van de kudde en andere stieren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Bespringen: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/>
              <a:t>Besprongen wordt: 90% kans op tochtigheid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/>
              <a:t>Bespringt: 70% kans op tochtigheid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7087" t="31800" r="29919" b="45100"/>
          <a:stretch/>
        </p:blipFill>
        <p:spPr>
          <a:xfrm rot="10800000">
            <a:off x="6278040" y="4077071"/>
            <a:ext cx="2686447" cy="26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2749" y="476672"/>
            <a:ext cx="6645424" cy="648072"/>
          </a:xfrm>
        </p:spPr>
        <p:txBody>
          <a:bodyPr/>
          <a:lstStyle/>
          <a:p>
            <a:r>
              <a:rPr lang="nl-NL" dirty="0" smtClean="0"/>
              <a:t>Voortplantingsgedrag: maternaal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268760"/>
            <a:ext cx="6635080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Geboorte: met name in het voorjaar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Geboorte op een beschutte plaats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Opeten van de nageboorte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Belikken van het kalf: binding en voorkomen van geurafscheiding van het jong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Veel likken gedurende de eerste 10 maanden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Na 2 à 5 dagen terug naar de kudde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“Kindergarten” met oppasmoeder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Spenen op 8 à 9 maanden (stiertjes iets later)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Afbeeldingsresultaat voor kalveren in wei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978021" cy="1984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53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Waarnemingen en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003232" cy="56415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Lichaamshouding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 smtClean="0"/>
              <a:t>Staart en oren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Visueel: goed zien 330°, afstanden inschatten lastiger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Geluid: onduidelijk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Reuk: sterk ontwikkelt (feromonen)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Sociale interacties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Seksuele interacties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Maternale interacties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Horen: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lage tonen goed, hoge tonen minder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Waar komt het geluid vandaan: lastig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Smaak: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Zoet = energie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Elektrolyten = zout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Bitter = vergif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Zuur = pH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Pijn</a:t>
            </a:r>
          </a:p>
          <a:p>
            <a:endParaRPr lang="nl-NL" sz="2000" dirty="0"/>
          </a:p>
        </p:txBody>
      </p:sp>
      <p:pic>
        <p:nvPicPr>
          <p:cNvPr id="4" name="Afbeelding 3" descr="Afbeeldingsresultaat voor loeiende koe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573832" cy="132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49606" t="50000" r="29919" b="19900"/>
          <a:stretch/>
        </p:blipFill>
        <p:spPr>
          <a:xfrm>
            <a:off x="6110665" y="2276872"/>
            <a:ext cx="2915487" cy="24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Synchronisatie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 smtClean="0"/>
              <a:t>Gelijktijdig grazen, herkauwen</a:t>
            </a:r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r>
              <a:rPr lang="nl-NL" sz="2000" dirty="0" smtClean="0"/>
              <a:t>Bevorderen groepssamenhang</a:t>
            </a:r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r>
              <a:rPr lang="nl-NL" sz="2000" dirty="0" smtClean="0"/>
              <a:t>Bescherming tegen roofdieren</a:t>
            </a:r>
            <a:endParaRPr lang="nl-NL" sz="2000" dirty="0"/>
          </a:p>
        </p:txBody>
      </p:sp>
      <p:sp>
        <p:nvSpPr>
          <p:cNvPr id="4" name="Pijl-omlaag 3"/>
          <p:cNvSpPr/>
          <p:nvPr/>
        </p:nvSpPr>
        <p:spPr>
          <a:xfrm>
            <a:off x="5126944" y="1628800"/>
            <a:ext cx="484632" cy="3600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>
            <a:off x="5126944" y="2348880"/>
            <a:ext cx="484632" cy="3600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454050" y="3342399"/>
            <a:ext cx="629544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Beperkte voor-, drink-, en ligplaatsen verstoren de synchronisatie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454049" y="4331034"/>
            <a:ext cx="6295441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Beperkte voor-, drink-, en ligplaatsen verstoren de synchronisatie</a:t>
            </a:r>
            <a:endParaRPr lang="nl-NL" dirty="0"/>
          </a:p>
        </p:txBody>
      </p:sp>
      <p:sp>
        <p:nvSpPr>
          <p:cNvPr id="8" name="Pijl-omlaag 7"/>
          <p:cNvSpPr/>
          <p:nvPr/>
        </p:nvSpPr>
        <p:spPr>
          <a:xfrm>
            <a:off x="5126944" y="3872585"/>
            <a:ext cx="484632" cy="3600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sresultaat voor grazende koeien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10" y="5220655"/>
            <a:ext cx="4474880" cy="1524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9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Domesticatie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980728"/>
            <a:ext cx="7355160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Runderen zijn ca. 6000 jaar voor Christus </a:t>
            </a:r>
            <a:r>
              <a:rPr lang="nl-NL" sz="2000" b="1" u="sng" dirty="0" smtClean="0"/>
              <a:t>gedomesticeerd</a:t>
            </a:r>
            <a:r>
              <a:rPr lang="nl-NL" sz="2000" dirty="0" smtClean="0"/>
              <a:t> = </a:t>
            </a:r>
            <a:r>
              <a:rPr lang="nl-NL" sz="2000" dirty="0"/>
              <a:t>t</a:t>
            </a:r>
            <a:r>
              <a:rPr lang="nl-NL" sz="2000" dirty="0" smtClean="0"/>
              <a:t>ot </a:t>
            </a:r>
            <a:r>
              <a:rPr lang="nl-NL" sz="2000" dirty="0"/>
              <a:t>huisdier maken van </a:t>
            </a:r>
            <a:r>
              <a:rPr lang="nl-NL" sz="2000" dirty="0" smtClean="0"/>
              <a:t>een </a:t>
            </a:r>
            <a:r>
              <a:rPr lang="nl-NL" sz="2000" dirty="0"/>
              <a:t>wilde diersoort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200" i="1" dirty="0"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ea typeface="Calibri" panose="020F0502020204030204" pitchFamily="34" charset="0"/>
              </a:rPr>
              <a:t>In eerste instantie </a:t>
            </a:r>
            <a:r>
              <a:rPr lang="nl-NL" sz="2000" dirty="0" smtClean="0">
                <a:ea typeface="Calibri" panose="020F0502020204030204" pitchFamily="34" charset="0"/>
              </a:rPr>
              <a:t>gebruikt:</a:t>
            </a:r>
            <a:endParaRPr lang="nl-NL" sz="2000" dirty="0"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ea typeface="Calibri" panose="020F0502020204030204" pitchFamily="34" charset="0"/>
              </a:rPr>
              <a:t>lastdier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ea typeface="Calibri" panose="020F0502020204030204" pitchFamily="34" charset="0"/>
              </a:rPr>
              <a:t>vlees </a:t>
            </a:r>
            <a:endParaRPr lang="nl-NL" sz="1800" dirty="0"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ea typeface="Calibri" panose="020F0502020204030204" pitchFamily="34" charset="0"/>
              </a:rPr>
              <a:t>Mest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ea typeface="Calibri" panose="020F0502020204030204" pitchFamily="34" charset="0"/>
              </a:rPr>
              <a:t>Later voor melk</a:t>
            </a:r>
            <a:endParaRPr lang="nl-NL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8" y="2947173"/>
            <a:ext cx="3657600" cy="2293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4809482" y="544812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De Europese wilde os, de oeros, is de stamvader van het moderne rundvee en al zeer lang uitgestorven.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8" y="4437113"/>
            <a:ext cx="2836454" cy="2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4269" y="1091643"/>
            <a:ext cx="5472608" cy="648072"/>
          </a:xfrm>
        </p:spPr>
        <p:txBody>
          <a:bodyPr/>
          <a:lstStyle/>
          <a:p>
            <a:pPr algn="ctr"/>
            <a:r>
              <a:rPr lang="nl-NL" dirty="0" smtClean="0"/>
              <a:t>Rassen in Nederland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4095"/>
            <a:ext cx="2634723" cy="350776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80" y="1985300"/>
            <a:ext cx="2618795" cy="348656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68" y="4331636"/>
            <a:ext cx="1826069" cy="243115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27" y="4328633"/>
            <a:ext cx="1828324" cy="243416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69" y="1874016"/>
            <a:ext cx="1742815" cy="232031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6" y="1852644"/>
            <a:ext cx="1733414" cy="23630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6146" y="558924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Holstein </a:t>
            </a:r>
            <a:r>
              <a:rPr lang="nl-NL" b="1" dirty="0" err="1"/>
              <a:t>Friesian</a:t>
            </a:r>
            <a:r>
              <a:rPr lang="nl-NL" b="1" dirty="0"/>
              <a:t> </a:t>
            </a:r>
          </a:p>
          <a:p>
            <a:r>
              <a:rPr lang="nl-NL" dirty="0"/>
              <a:t>- HF Zwartbont</a:t>
            </a:r>
          </a:p>
          <a:p>
            <a:r>
              <a:rPr lang="nl-NL" dirty="0"/>
              <a:t>- HF Roodbont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564365" y="3893652"/>
            <a:ext cx="1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Lakenvelder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176072" y="57416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Maas-Rijn-</a:t>
            </a:r>
            <a:r>
              <a:rPr lang="nl-NL" b="1" dirty="0" err="1"/>
              <a:t>IJsselvee</a:t>
            </a:r>
            <a:endParaRPr lang="nl-NL" b="1" dirty="0"/>
          </a:p>
          <a:p>
            <a:r>
              <a:rPr lang="nl-NL" dirty="0"/>
              <a:t>- MRIJ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862542" y="6435290"/>
            <a:ext cx="1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Blaarkop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7956376" y="6413669"/>
            <a:ext cx="1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Witrik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677774" y="3927490"/>
            <a:ext cx="15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Fries Hollands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6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84" y="613824"/>
            <a:ext cx="5402560" cy="385062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483768" y="120041"/>
            <a:ext cx="460851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Jaarstatistiek CRV 2015</a:t>
            </a:r>
          </a:p>
          <a:p>
            <a:r>
              <a:rPr lang="nl-NL" sz="1100" dirty="0"/>
              <a:t>Bron: https://www.crv4all.nl/downloads/prestaties/jaarstatistieken/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/>
          </p:nvPr>
        </p:nvGraphicFramePr>
        <p:xfrm>
          <a:off x="2491109" y="4365104"/>
          <a:ext cx="2659070" cy="256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/>
          </p:nvPr>
        </p:nvGraphicFramePr>
        <p:xfrm>
          <a:off x="5180004" y="4356647"/>
          <a:ext cx="3280429" cy="256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5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73" y="4509120"/>
            <a:ext cx="4848489" cy="21188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structuren in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3"/>
            <a:ext cx="6696744" cy="4464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grotendeels vaste rangorde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50-70 andere individuen herkennen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groepen van 10 tot 40 zijn optimaal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subgroepen binnen grote </a:t>
            </a:r>
            <a:r>
              <a:rPr lang="nl-NL" sz="2000" dirty="0" smtClean="0"/>
              <a:t>groepen (&gt; 130 stuks)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Buiten het voortplantingsseizoen: koeien en opgroeiende kalveren en pinken leven gescheiden van stieren: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smtClean="0"/>
              <a:t>Bachelor-groepen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smtClean="0"/>
              <a:t>Oudere stieren: solitair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080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97694"/>
            <a:ext cx="6635080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Fysieke </a:t>
            </a:r>
            <a:r>
              <a:rPr lang="nl-NL" sz="2400" dirty="0"/>
              <a:t>factoren: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 smtClean="0"/>
              <a:t>leeftijd</a:t>
            </a:r>
            <a:r>
              <a:rPr lang="nl-NL" sz="1600" dirty="0"/>
              <a:t>, </a:t>
            </a:r>
            <a:endParaRPr lang="nl-NL" sz="1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 smtClean="0"/>
              <a:t>lichaamsgewicht</a:t>
            </a:r>
            <a:r>
              <a:rPr lang="nl-NL" sz="1600" dirty="0"/>
              <a:t>, </a:t>
            </a:r>
            <a:endParaRPr lang="nl-NL" sz="1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 smtClean="0"/>
              <a:t>grootte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 smtClean="0"/>
              <a:t>stand en omvang </a:t>
            </a:r>
            <a:r>
              <a:rPr lang="nl-NL" sz="1600" dirty="0"/>
              <a:t>horens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Karaktereigenschappen</a:t>
            </a:r>
            <a:r>
              <a:rPr lang="nl-NL" sz="2400" dirty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 smtClean="0"/>
              <a:t>temperament </a:t>
            </a:r>
            <a:endParaRPr lang="nl-NL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 smtClean="0"/>
              <a:t>zelfvertrouwen</a:t>
            </a:r>
            <a:r>
              <a:rPr lang="nl-NL" sz="1600" dirty="0"/>
              <a:t>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957284"/>
            <a:ext cx="3693096" cy="276982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645424" cy="648072"/>
          </a:xfrm>
        </p:spPr>
        <p:txBody>
          <a:bodyPr/>
          <a:lstStyle/>
          <a:p>
            <a:pPr algn="ctr"/>
            <a:r>
              <a:rPr lang="nl-NL" dirty="0"/>
              <a:t>Rangorde afhankelijk van:</a:t>
            </a:r>
          </a:p>
        </p:txBody>
      </p:sp>
    </p:spTree>
    <p:extLst>
      <p:ext uri="{BB962C8B-B14F-4D97-AF65-F5344CB8AC3E}">
        <p14:creationId xmlns:p14="http://schemas.microsoft.com/office/powerpoint/2010/main" val="36743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Rangorde bepalen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Rangorde gevechten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Dreigen, imponeren en aanvallen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80%&gt; gevechten tussen vergelijkbare rangorde.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Meeste confrontaties max. 1 minuut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Afstand houden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Likken</a:t>
            </a:r>
          </a:p>
        </p:txBody>
      </p:sp>
      <p:pic>
        <p:nvPicPr>
          <p:cNvPr id="4" name="Afbeelding 3" descr="Afbeeldingsresultaat voor rangorde bij koeien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71" y="3661457"/>
            <a:ext cx="3261048" cy="21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724538"/>
            <a:ext cx="1990294" cy="122194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9971" y="6019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5"/>
              </a:rPr>
              <a:t>https://www.youtube.com/watch?v=585B-4nWeZ4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5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910056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Sociale Rangorde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73135"/>
            <a:ext cx="7427168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Vriendschappen en maatjes voor het leven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Gedurende langere tijd stabiel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Ontstaat vaak al tijdens opfok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Of door familiebanden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337841"/>
            <a:ext cx="3312368" cy="21530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48862"/>
            <a:ext cx="2712224" cy="21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Sociaal gedrag (rangorde)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Rangordegevechten: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Dreigen, imponeren en aanvallen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Vechten met de kop naar voren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Dieren van dezelfde rangorde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Gepaste afstand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Likken: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Op plaatsen waar koeien niet bij kunnen (kop- en halsstreek)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err="1" smtClean="0"/>
              <a:t>Ranglage</a:t>
            </a:r>
            <a:r>
              <a:rPr lang="nl-NL" sz="1600" dirty="0" smtClean="0"/>
              <a:t> koeien worden vaak door ranghoge koeien uitgenodigd om te likken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Contacten (intensiever)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Gezamenlijke opfokperiode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Familiebanden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Uiting: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sz="1400" dirty="0" smtClean="0"/>
              <a:t>Likken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sz="1400" dirty="0" smtClean="0"/>
              <a:t>Dichter bij elkaar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sz="1400" dirty="0" smtClean="0"/>
              <a:t>Minder agressie en competitie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sz="1400" dirty="0" smtClean="0"/>
              <a:t>Hogere tolerantie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0418662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7015</TotalTime>
  <Words>736</Words>
  <Application>Microsoft Office PowerPoint</Application>
  <PresentationFormat>Diavoorstelling (4:3)</PresentationFormat>
  <Paragraphs>184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Kantoorthema</vt:lpstr>
      <vt:lpstr>PowerPoint-presentatie</vt:lpstr>
      <vt:lpstr>Domesticatie</vt:lpstr>
      <vt:lpstr>Rassen in Nederland</vt:lpstr>
      <vt:lpstr>PowerPoint-presentatie</vt:lpstr>
      <vt:lpstr>Sociale structuren in groepen</vt:lpstr>
      <vt:lpstr>Rangorde afhankelijk van:</vt:lpstr>
      <vt:lpstr>Rangorde bepalen</vt:lpstr>
      <vt:lpstr>Sociale Rangorde</vt:lpstr>
      <vt:lpstr>Sociaal gedrag (rangorde)</vt:lpstr>
      <vt:lpstr>Sociaal gedrag (jonge dieren) 1</vt:lpstr>
      <vt:lpstr>Sociaal gedrag (jonge dieren) 2</vt:lpstr>
      <vt:lpstr>Onderhoudsgedrag: voeropname</vt:lpstr>
      <vt:lpstr>Onderhoudsgedrag: drinken</vt:lpstr>
      <vt:lpstr>Onderhoudsgedrag: bewegen en liggen</vt:lpstr>
      <vt:lpstr>Onderhoudsgedrag</vt:lpstr>
      <vt:lpstr>Voortplantingsgedrag: seksueel gedrag</vt:lpstr>
      <vt:lpstr>Voortplantingsgedrag: maternaal gedrag</vt:lpstr>
      <vt:lpstr>Waarnemingen en communicatie</vt:lpstr>
      <vt:lpstr>Synchronisatie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Wim Vugteveen</cp:lastModifiedBy>
  <cp:revision>88</cp:revision>
  <cp:lastPrinted>2018-09-19T13:48:29Z</cp:lastPrinted>
  <dcterms:created xsi:type="dcterms:W3CDTF">2016-01-26T10:40:10Z</dcterms:created>
  <dcterms:modified xsi:type="dcterms:W3CDTF">2019-06-18T08:09:56Z</dcterms:modified>
</cp:coreProperties>
</file>